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79" r:id="rId3"/>
    <p:sldId id="278" r:id="rId4"/>
    <p:sldId id="257" r:id="rId5"/>
    <p:sldId id="258" r:id="rId6"/>
    <p:sldId id="280" r:id="rId7"/>
    <p:sldId id="259" r:id="rId8"/>
    <p:sldId id="260" r:id="rId9"/>
    <p:sldId id="282" r:id="rId10"/>
    <p:sldId id="281" r:id="rId11"/>
    <p:sldId id="261" r:id="rId12"/>
    <p:sldId id="262" r:id="rId13"/>
    <p:sldId id="283"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5" d="100"/>
          <a:sy n="65" d="100"/>
        </p:scale>
        <p:origin x="78" y="6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06928DD-F370-4992-89E9-5C7A370B10D9}" type="datetimeFigureOut">
              <a:rPr lang="en-US" smtClean="0"/>
              <a:t>8/16/2025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985989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06469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2985175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63433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2112829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06928DD-F370-4992-89E9-5C7A370B10D9}"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464988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06928DD-F370-4992-89E9-5C7A370B10D9}"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224901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6928DD-F370-4992-89E9-5C7A370B10D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572679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6928DD-F370-4992-89E9-5C7A370B10D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28021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6928DD-F370-4992-89E9-5C7A370B10D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155916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6928DD-F370-4992-89E9-5C7A370B10D9}" type="datetimeFigureOut">
              <a:rPr lang="en-US" smtClean="0"/>
              <a:t>8/16/2025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2095618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4009225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6928DD-F370-4992-89E9-5C7A370B10D9}" type="datetimeFigureOut">
              <a:rPr lang="en-US" smtClean="0"/>
              <a:t>8/16/2025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911672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6928DD-F370-4992-89E9-5C7A370B10D9}" type="datetimeFigureOut">
              <a:rPr lang="en-US" smtClean="0"/>
              <a:t>8/16/2025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4109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928DD-F370-4992-89E9-5C7A370B10D9}" type="datetimeFigureOut">
              <a:rPr lang="en-US" smtClean="0"/>
              <a:t>8/16/2025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865687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1191734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6928DD-F370-4992-89E9-5C7A370B10D9}" type="datetimeFigureOut">
              <a:rPr lang="en-US" smtClean="0"/>
              <a:t>8/16/2025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D282A5-537C-4494-90C6-0060A530AAFF}" type="slidenum">
              <a:rPr lang="en-US" smtClean="0"/>
              <a:t>‹#›</a:t>
            </a:fld>
            <a:endParaRPr lang="en-US"/>
          </a:p>
        </p:txBody>
      </p:sp>
    </p:spTree>
    <p:extLst>
      <p:ext uri="{BB962C8B-B14F-4D97-AF65-F5344CB8AC3E}">
        <p14:creationId xmlns:p14="http://schemas.microsoft.com/office/powerpoint/2010/main" val="391844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06928DD-F370-4992-89E9-5C7A370B10D9}" type="datetimeFigureOut">
              <a:rPr lang="en-US" smtClean="0"/>
              <a:t>8/16/2025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7D282A5-537C-4494-90C6-0060A530AAFF}" type="slidenum">
              <a:rPr lang="en-US" smtClean="0"/>
              <a:t>‹#›</a:t>
            </a:fld>
            <a:endParaRPr lang="en-US"/>
          </a:p>
        </p:txBody>
      </p:sp>
    </p:spTree>
    <p:extLst>
      <p:ext uri="{BB962C8B-B14F-4D97-AF65-F5344CB8AC3E}">
        <p14:creationId xmlns:p14="http://schemas.microsoft.com/office/powerpoint/2010/main" val="3541603632"/>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4586C-F379-6DB5-EB06-583C1E9C667E}"/>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Men of God in Groups</a:t>
            </a:r>
          </a:p>
        </p:txBody>
      </p:sp>
      <p:sp>
        <p:nvSpPr>
          <p:cNvPr id="3" name="Subtitle 2">
            <a:extLst>
              <a:ext uri="{FF2B5EF4-FFF2-40B4-BE49-F238E27FC236}">
                <a16:creationId xmlns:a16="http://schemas.microsoft.com/office/drawing/2014/main" id="{B9B34F3B-1C81-C179-AAF0-BE48D545451A}"/>
              </a:ext>
            </a:extLst>
          </p:cNvPr>
          <p:cNvSpPr>
            <a:spLocks noGrp="1"/>
          </p:cNvSpPr>
          <p:nvPr>
            <p:ph type="subTitle" idx="1"/>
          </p:nvPr>
        </p:nvSpPr>
        <p:spPr/>
        <p:txBody>
          <a:bodyPr>
            <a:normAutofit/>
          </a:bodyPr>
          <a:lstStyle/>
          <a:p>
            <a:r>
              <a:rPr lang="en-US" sz="4400" dirty="0">
                <a:solidFill>
                  <a:schemeClr val="tx1"/>
                </a:solidFill>
                <a:latin typeface="Times New Roman" panose="02020603050405020304" pitchFamily="18" charset="0"/>
                <a:cs typeface="Times New Roman" panose="02020603050405020304" pitchFamily="18" charset="0"/>
              </a:rPr>
              <a:t>Support and Accountability</a:t>
            </a:r>
          </a:p>
        </p:txBody>
      </p:sp>
    </p:spTree>
    <p:extLst>
      <p:ext uri="{BB962C8B-B14F-4D97-AF65-F5344CB8AC3E}">
        <p14:creationId xmlns:p14="http://schemas.microsoft.com/office/powerpoint/2010/main" val="2061689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91EDF-B34C-F0F7-92BE-453E49D15CD6}"/>
              </a:ext>
            </a:extLst>
          </p:cNvPr>
          <p:cNvSpPr>
            <a:spLocks noGrp="1"/>
          </p:cNvSpPr>
          <p:nvPr>
            <p:ph type="title"/>
          </p:nvPr>
        </p:nvSpPr>
        <p:spPr/>
        <p:txBody>
          <a:bodyPr/>
          <a:lstStyle/>
          <a:p>
            <a:endParaRPr lang="en-US"/>
          </a:p>
        </p:txBody>
      </p:sp>
      <p:pic>
        <p:nvPicPr>
          <p:cNvPr id="5" name="Content Placeholder 4" descr="A book cover with a tree and text&#10;&#10;AI-generated content may be incorrect.">
            <a:extLst>
              <a:ext uri="{FF2B5EF4-FFF2-40B4-BE49-F238E27FC236}">
                <a16:creationId xmlns:a16="http://schemas.microsoft.com/office/drawing/2014/main" id="{BD089AE1-99FD-00E6-50AD-E7C98B42660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76036" y="538315"/>
            <a:ext cx="4482992" cy="5825613"/>
          </a:xfrm>
        </p:spPr>
      </p:pic>
    </p:spTree>
    <p:extLst>
      <p:ext uri="{BB962C8B-B14F-4D97-AF65-F5344CB8AC3E}">
        <p14:creationId xmlns:p14="http://schemas.microsoft.com/office/powerpoint/2010/main" val="4233603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4ED7-0CBA-8A81-C122-7B42035E9EC8}"/>
              </a:ext>
            </a:extLst>
          </p:cNvPr>
          <p:cNvSpPr>
            <a:spLocks noGrp="1"/>
          </p:cNvSpPr>
          <p:nvPr>
            <p:ph type="title"/>
          </p:nvPr>
        </p:nvSpPr>
        <p:spPr/>
        <p:txBody>
          <a:bodyPr/>
          <a:lstStyle/>
          <a:p>
            <a:endParaRPr lang="en-US"/>
          </a:p>
        </p:txBody>
      </p:sp>
      <p:pic>
        <p:nvPicPr>
          <p:cNvPr id="5" name="Content Placeholder 4" descr="A sword on fire with text&#10;&#10;AI-generated content may be incorrect.">
            <a:extLst>
              <a:ext uri="{FF2B5EF4-FFF2-40B4-BE49-F238E27FC236}">
                <a16:creationId xmlns:a16="http://schemas.microsoft.com/office/drawing/2014/main" id="{A00DAEF8-8BD8-1796-3975-1C432D68E54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4107" y="373981"/>
            <a:ext cx="9927765" cy="5584367"/>
          </a:xfrm>
        </p:spPr>
      </p:pic>
    </p:spTree>
    <p:extLst>
      <p:ext uri="{BB962C8B-B14F-4D97-AF65-F5344CB8AC3E}">
        <p14:creationId xmlns:p14="http://schemas.microsoft.com/office/powerpoint/2010/main" val="1041430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FAF1-F7AC-A9D2-AED5-B9B4E82499B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Things to watch for</a:t>
            </a:r>
          </a:p>
        </p:txBody>
      </p:sp>
      <p:sp>
        <p:nvSpPr>
          <p:cNvPr id="3" name="Content Placeholder 2">
            <a:extLst>
              <a:ext uri="{FF2B5EF4-FFF2-40B4-BE49-F238E27FC236}">
                <a16:creationId xmlns:a16="http://schemas.microsoft.com/office/drawing/2014/main" id="{6756E0DA-5146-57FF-135C-1D63BF590285}"/>
              </a:ext>
            </a:extLst>
          </p:cNvPr>
          <p:cNvSpPr>
            <a:spLocks noGrp="1"/>
          </p:cNvSpPr>
          <p:nvPr>
            <p:ph idx="1"/>
          </p:nvPr>
        </p:nvSpPr>
        <p:spPr/>
        <p:txBody>
          <a:bodyPr/>
          <a:lstStyle/>
          <a:p>
            <a:pPr marL="514350" indent="-514350">
              <a:buAutoNum type="arabicParenR"/>
            </a:pPr>
            <a:r>
              <a:rPr lang="en-US" sz="4400" dirty="0">
                <a:latin typeface="Times New Roman" panose="02020603050405020304" pitchFamily="18" charset="0"/>
                <a:cs typeface="Times New Roman" panose="02020603050405020304" pitchFamily="18" charset="0"/>
              </a:rPr>
              <a:t>People who take over.</a:t>
            </a:r>
          </a:p>
          <a:p>
            <a:pPr marL="514350" indent="-514350">
              <a:buAutoNum type="arabicParenR"/>
            </a:pPr>
            <a:r>
              <a:rPr lang="en-US" sz="4400" dirty="0">
                <a:latin typeface="Times New Roman" panose="02020603050405020304" pitchFamily="18" charset="0"/>
                <a:cs typeface="Times New Roman" panose="02020603050405020304" pitchFamily="18" charset="0"/>
              </a:rPr>
              <a:t>Confidentiality</a:t>
            </a:r>
          </a:p>
          <a:p>
            <a:pPr marL="514350" indent="-514350">
              <a:buAutoNum type="arabicParenR"/>
            </a:pPr>
            <a:r>
              <a:rPr lang="en-US" sz="4400" dirty="0">
                <a:latin typeface="Times New Roman" panose="02020603050405020304" pitchFamily="18" charset="0"/>
                <a:cs typeface="Times New Roman" panose="02020603050405020304" pitchFamily="18" charset="0"/>
              </a:rPr>
              <a:t>Variety</a:t>
            </a:r>
          </a:p>
          <a:p>
            <a:pPr marL="514350" indent="-514350">
              <a:buAutoNum type="arabicParenR"/>
            </a:pPr>
            <a:r>
              <a:rPr lang="en-US" sz="4400" dirty="0">
                <a:latin typeface="Times New Roman" panose="02020603050405020304" pitchFamily="18" charset="0"/>
                <a:cs typeface="Times New Roman" panose="02020603050405020304" pitchFamily="18" charset="0"/>
              </a:rPr>
              <a:t>Train leaders</a:t>
            </a:r>
          </a:p>
          <a:p>
            <a:pPr marL="514350" indent="-514350">
              <a:buAutoNum type="arabicParenR"/>
            </a:pPr>
            <a:r>
              <a:rPr lang="en-US" sz="4400" dirty="0">
                <a:latin typeface="Times New Roman" panose="02020603050405020304" pitchFamily="18" charset="0"/>
                <a:cs typeface="Times New Roman" panose="02020603050405020304" pitchFamily="18" charset="0"/>
              </a:rPr>
              <a:t>Mentor the next generation.</a:t>
            </a:r>
          </a:p>
          <a:p>
            <a:pPr marL="514350" indent="-514350">
              <a:buAutoNum type="arabicParenR"/>
            </a:pPr>
            <a:r>
              <a:rPr lang="en-US" sz="4400" dirty="0">
                <a:latin typeface="Times New Roman" panose="02020603050405020304" pitchFamily="18" charset="0"/>
                <a:cs typeface="Times New Roman" panose="02020603050405020304" pitchFamily="18" charset="0"/>
              </a:rPr>
              <a:t>Projects that serve</a:t>
            </a:r>
          </a:p>
          <a:p>
            <a:pPr marL="514350" indent="-514350">
              <a:buAutoNum type="arabicParenR"/>
            </a:pPr>
            <a:endParaRPr lang="en-US" dirty="0">
              <a:latin typeface="Times New Roman" panose="02020603050405020304" pitchFamily="18" charset="0"/>
              <a:cs typeface="Times New Roman" panose="02020603050405020304" pitchFamily="18" charset="0"/>
            </a:endParaRPr>
          </a:p>
          <a:p>
            <a:pPr marL="514350" indent="-514350">
              <a:buAutoNum type="arabicParenR"/>
            </a:pPr>
            <a:endParaRPr lang="en-US" dirty="0">
              <a:latin typeface="Times New Roman" panose="02020603050405020304" pitchFamily="18" charset="0"/>
              <a:cs typeface="Times New Roman" panose="02020603050405020304" pitchFamily="18" charset="0"/>
            </a:endParaRPr>
          </a:p>
          <a:p>
            <a:pPr marL="514350" indent="-514350">
              <a:buAutoNum type="arabicParenR"/>
            </a:pPr>
            <a:endParaRPr lang="en-US" dirty="0">
              <a:latin typeface="Times New Roman" panose="02020603050405020304" pitchFamily="18" charset="0"/>
              <a:cs typeface="Times New Roman" panose="02020603050405020304" pitchFamily="18" charset="0"/>
            </a:endParaRPr>
          </a:p>
          <a:p>
            <a:pPr marL="514350" indent="-514350">
              <a:buAutoNum type="arabicParen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426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Content Placeholder 4" descr="A bridge with a yellow dot&#10;&#10;AI-generated content may be incorrect.">
            <a:extLst>
              <a:ext uri="{FF2B5EF4-FFF2-40B4-BE49-F238E27FC236}">
                <a16:creationId xmlns:a16="http://schemas.microsoft.com/office/drawing/2014/main" id="{98C2C671-B039-B520-4F49-1987C414E4B4}"/>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15730"/>
          <a:stretch>
            <a:fillRect/>
          </a:stretch>
        </p:blipFill>
        <p:spPr>
          <a:xfrm>
            <a:off x="20" y="10"/>
            <a:ext cx="12191980" cy="6857990"/>
          </a:xfrm>
          <a:prstGeom prst="rect">
            <a:avLst/>
          </a:prstGeom>
        </p:spPr>
      </p:pic>
    </p:spTree>
    <p:extLst>
      <p:ext uri="{BB962C8B-B14F-4D97-AF65-F5344CB8AC3E}">
        <p14:creationId xmlns:p14="http://schemas.microsoft.com/office/powerpoint/2010/main" val="1339908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C295-8A8F-D9DC-7C88-E18719AEDA1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3168C7-D732-F9ED-793B-4AEF8720EBA1}"/>
              </a:ext>
            </a:extLst>
          </p:cNvPr>
          <p:cNvSpPr>
            <a:spLocks noGrp="1"/>
          </p:cNvSpPr>
          <p:nvPr>
            <p:ph idx="1"/>
          </p:nvPr>
        </p:nvSpPr>
        <p:spPr/>
        <p:txBody>
          <a:bodyPr>
            <a:normAutofit/>
          </a:bodyPr>
          <a:lstStyle/>
          <a:p>
            <a:pPr marL="0" indent="0">
              <a:buNone/>
            </a:pPr>
            <a:r>
              <a:rPr lang="en-US" sz="4800" dirty="0"/>
              <a:t>The leader has to go first.</a:t>
            </a:r>
          </a:p>
        </p:txBody>
      </p:sp>
    </p:spTree>
    <p:extLst>
      <p:ext uri="{BB962C8B-B14F-4D97-AF65-F5344CB8AC3E}">
        <p14:creationId xmlns:p14="http://schemas.microsoft.com/office/powerpoint/2010/main" val="740550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0BD1F-CA25-BF23-7213-363282743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0D290E-82D0-04BD-BCA0-F71A9438B67C}"/>
              </a:ext>
            </a:extLst>
          </p:cNvPr>
          <p:cNvSpPr>
            <a:spLocks noGrp="1"/>
          </p:cNvSpPr>
          <p:nvPr>
            <p:ph idx="1"/>
          </p:nvPr>
        </p:nvSpPr>
        <p:spPr>
          <a:xfrm>
            <a:off x="741871" y="1178943"/>
            <a:ext cx="10846279" cy="4998020"/>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“And what more shall I say? I do not have time to tell about Gideon, Barak, Samson and Jephthah, about David and Samuel and the prophets, who through faith conquered kingdoms, administered justice, and gained what was promised; who shut the mouths of lions, </a:t>
            </a:r>
            <a:r>
              <a:rPr lang="en-US" sz="4000" baseline="30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quenched the fury of the flames, and escaped the edge of the sword; whose weakness was turned to strength; and who became powerful in battle</a:t>
            </a:r>
            <a:r>
              <a:rPr lang="en-US" sz="4000">
                <a:latin typeface="Times New Roman" panose="02020603050405020304" pitchFamily="18" charset="0"/>
                <a:cs typeface="Times New Roman" panose="02020603050405020304" pitchFamily="18" charset="0"/>
              </a:rPr>
              <a:t>…” Hebrews 11:32-34</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058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591D4-EFE4-DE85-9256-E2684E2627B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65E1925-02F0-2802-790D-90252B9FA33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7044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F873-E7A7-64B9-D0DA-34F1534A50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01FBA8-B5D8-3CE3-B877-60273E826F3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08863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19778-68EA-9A7E-5FB9-4007278291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56B397D-783A-00E4-6B96-6DF1329D1A8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00885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0C2D-CE98-F405-A5DA-812F2E18F3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416A8F-0D11-0993-982E-3B6A77F40BD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1187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011EF-0A43-CB7B-4343-1C294F9F3A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9195F3-99E8-F39D-86ED-4ECC6893C64F}"/>
              </a:ext>
            </a:extLst>
          </p:cNvPr>
          <p:cNvSpPr>
            <a:spLocks noGrp="1"/>
          </p:cNvSpPr>
          <p:nvPr>
            <p:ph idx="1"/>
          </p:nvPr>
        </p:nvSpPr>
        <p:spPr/>
        <p:txBody>
          <a:bodyPr/>
          <a:lstStyle/>
          <a:p>
            <a:pPr marL="0" indent="0">
              <a:buNone/>
            </a:pPr>
            <a:r>
              <a:rPr lang="en-US" sz="4400" dirty="0">
                <a:latin typeface="Times New Roman" panose="02020603050405020304" pitchFamily="18" charset="0"/>
                <a:cs typeface="Times New Roman" panose="02020603050405020304" pitchFamily="18" charset="0"/>
              </a:rPr>
              <a:t>Prayer Groups</a:t>
            </a:r>
          </a:p>
          <a:p>
            <a:pPr marL="0" indent="0">
              <a:buNone/>
            </a:pPr>
            <a:r>
              <a:rPr lang="en-US" sz="4400" dirty="0">
                <a:latin typeface="Times New Roman" panose="02020603050405020304" pitchFamily="18" charset="0"/>
                <a:cs typeface="Times New Roman" panose="02020603050405020304" pitchFamily="18" charset="0"/>
              </a:rPr>
              <a:t>Accountability partners</a:t>
            </a:r>
          </a:p>
          <a:p>
            <a:pPr marL="0" indent="0">
              <a:buNone/>
            </a:pPr>
            <a:r>
              <a:rPr lang="en-US" sz="4400" dirty="0">
                <a:latin typeface="Times New Roman" panose="02020603050405020304" pitchFamily="18" charset="0"/>
                <a:cs typeface="Times New Roman" panose="02020603050405020304" pitchFamily="18" charset="0"/>
              </a:rPr>
              <a:t>Intercessory prayer</a:t>
            </a:r>
          </a:p>
          <a:p>
            <a:pPr marL="0" indent="0">
              <a:buNone/>
            </a:pPr>
            <a:endParaRPr lang="en-US" dirty="0"/>
          </a:p>
        </p:txBody>
      </p:sp>
    </p:spTree>
    <p:extLst>
      <p:ext uri="{BB962C8B-B14F-4D97-AF65-F5344CB8AC3E}">
        <p14:creationId xmlns:p14="http://schemas.microsoft.com/office/powerpoint/2010/main" val="3405646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CE927-8B8C-2DAB-07F9-336A68C948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AA8D5F-7F31-9A87-96E3-DB722D03E3E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44919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A1FA-583C-D387-6EFC-6B93A13ACB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329E9A-DBD6-58A5-76F7-B7EFCC3750E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47758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A3FB-E1F5-9BD4-65F5-25455046AF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C500D7-5048-B7DD-8A28-FED79516ECE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02370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CBABA-E23E-DC95-0660-97046977E91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8F80E11-26D2-AF0D-6BDB-65ECF0EEF76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88896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3977C-17DF-DF0D-F93F-FAE2EF4E1A9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49D6329-D7A1-9EFD-559D-C5B68936829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02831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B37B3-AF6C-4BF9-151F-3CA450E5092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0E9B71-DD33-E4F0-198E-F7B19A83885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19716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45F2D-AEE6-224B-63AD-15D3644C3B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7C34012-0291-9DD9-46F1-84B54438011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03958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11289-7163-A450-231B-2C1329F6A61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AD5FAF3-C1EF-1239-8D9D-A82414B442A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64205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5BB6C-0810-9445-83F4-C07A79E5C6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F78B89-4A34-FC23-9344-E87C823675A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12202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23A00-E7E0-1C20-B6C3-D1444C41DB57}"/>
              </a:ext>
            </a:extLst>
          </p:cNvPr>
          <p:cNvSpPr>
            <a:spLocks noGrp="1"/>
          </p:cNvSpPr>
          <p:nvPr>
            <p:ph type="title"/>
          </p:nvPr>
        </p:nvSpPr>
        <p:spPr/>
        <p:txBody>
          <a:bodyPr>
            <a:normAutofit/>
          </a:bodyPr>
          <a:lstStyle/>
          <a:p>
            <a:pPr algn="ctr"/>
            <a:r>
              <a:rPr lang="en-US" sz="4800" dirty="0">
                <a:latin typeface="Times New Roman" panose="02020603050405020304" pitchFamily="18" charset="0"/>
                <a:cs typeface="Times New Roman" panose="02020603050405020304" pitchFamily="18" charset="0"/>
              </a:rPr>
              <a:t>Ecclesiastes 4:9-12</a:t>
            </a:r>
          </a:p>
        </p:txBody>
      </p:sp>
      <p:sp>
        <p:nvSpPr>
          <p:cNvPr id="3" name="Content Placeholder 2">
            <a:extLst>
              <a:ext uri="{FF2B5EF4-FFF2-40B4-BE49-F238E27FC236}">
                <a16:creationId xmlns:a16="http://schemas.microsoft.com/office/drawing/2014/main" id="{460E4935-31A1-375C-5BA9-05FC3B407D22}"/>
              </a:ext>
            </a:extLst>
          </p:cNvPr>
          <p:cNvSpPr>
            <a:spLocks noGrp="1"/>
          </p:cNvSpPr>
          <p:nvPr>
            <p:ph idx="1"/>
          </p:nvPr>
        </p:nvSpPr>
        <p:spPr>
          <a:xfrm>
            <a:off x="796593" y="1587578"/>
            <a:ext cx="10709139" cy="4589385"/>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“Two are better than one, because they have a good return for their labor: If either of them falls down, one can help the other up. But pity anyone who falls and has no one to help them up. Also, if two lie down together, they will keep warm. But how can one keep warm alone? Though one may be overpowered, two can defend themselves. A cord of three strands is not quickly broken.”</a:t>
            </a:r>
          </a:p>
        </p:txBody>
      </p:sp>
    </p:spTree>
    <p:extLst>
      <p:ext uri="{BB962C8B-B14F-4D97-AF65-F5344CB8AC3E}">
        <p14:creationId xmlns:p14="http://schemas.microsoft.com/office/powerpoint/2010/main" val="1921114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0C2F3-FF4E-FBB7-9178-498CFCB077C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7ADFBF8-025D-EAB0-0EBE-6180B146ECFA}"/>
              </a:ext>
            </a:extLst>
          </p:cNvPr>
          <p:cNvSpPr>
            <a:spLocks noGrp="1"/>
          </p:cNvSpPr>
          <p:nvPr>
            <p:ph idx="1"/>
          </p:nvPr>
        </p:nvSpPr>
        <p:spPr/>
        <p:txBody>
          <a:bodyPr>
            <a:normAutofit/>
          </a:bodyPr>
          <a:lstStyle/>
          <a:p>
            <a:pPr marL="0" indent="0">
              <a:buNone/>
            </a:pPr>
            <a:r>
              <a:rPr lang="en-US" sz="4400" dirty="0">
                <a:latin typeface="Times New Roman" panose="02020603050405020304" pitchFamily="18" charset="0"/>
                <a:cs typeface="Times New Roman" panose="02020603050405020304" pitchFamily="18" charset="0"/>
              </a:rPr>
              <a:t>Empowered for good</a:t>
            </a:r>
          </a:p>
          <a:p>
            <a:pPr marL="0" indent="0">
              <a:buNone/>
            </a:pPr>
            <a:endParaRPr lang="en-US" sz="4400" dirty="0">
              <a:latin typeface="Times New Roman" panose="02020603050405020304" pitchFamily="18" charset="0"/>
              <a:cs typeface="Times New Roman" panose="02020603050405020304" pitchFamily="18" charset="0"/>
            </a:endParaRPr>
          </a:p>
          <a:p>
            <a:pPr marL="0" indent="0">
              <a:buNone/>
            </a:pPr>
            <a:r>
              <a:rPr lang="en-US" sz="4400" dirty="0">
                <a:latin typeface="Times New Roman" panose="02020603050405020304" pitchFamily="18" charset="0"/>
                <a:cs typeface="Times New Roman" panose="02020603050405020304" pitchFamily="18" charset="0"/>
              </a:rPr>
              <a:t>James 5:16 “Therefore confess your sins to each other and pray for each other so that you may be healed.  The prayer of a righteous man is powerful and effective.”</a:t>
            </a:r>
          </a:p>
        </p:txBody>
      </p:sp>
    </p:spTree>
    <p:extLst>
      <p:ext uri="{BB962C8B-B14F-4D97-AF65-F5344CB8AC3E}">
        <p14:creationId xmlns:p14="http://schemas.microsoft.com/office/powerpoint/2010/main" val="3237538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B4FF2-41CF-EF16-8445-6AEBB9B7D40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Action and Faith</a:t>
            </a:r>
          </a:p>
        </p:txBody>
      </p:sp>
      <p:sp>
        <p:nvSpPr>
          <p:cNvPr id="3" name="Content Placeholder 2">
            <a:extLst>
              <a:ext uri="{FF2B5EF4-FFF2-40B4-BE49-F238E27FC236}">
                <a16:creationId xmlns:a16="http://schemas.microsoft.com/office/drawing/2014/main" id="{B8E548AC-C3B0-AF58-0E50-3F2FB4816CDF}"/>
              </a:ext>
            </a:extLst>
          </p:cNvPr>
          <p:cNvSpPr>
            <a:spLocks noGrp="1"/>
          </p:cNvSpPr>
          <p:nvPr>
            <p:ph idx="1"/>
          </p:nvPr>
        </p:nvSpPr>
        <p:spPr/>
        <p:txBody>
          <a:bodyPr>
            <a:normAutofit/>
          </a:bodyPr>
          <a:lstStyle/>
          <a:p>
            <a:pPr marL="0" indent="0">
              <a:buNone/>
            </a:pPr>
            <a:r>
              <a:rPr lang="en-US" sz="4400" dirty="0">
                <a:latin typeface="Times New Roman" panose="02020603050405020304" pitchFamily="18" charset="0"/>
                <a:cs typeface="Times New Roman" panose="02020603050405020304" pitchFamily="18" charset="0"/>
              </a:rPr>
              <a:t>Mark 2:3 “Then they came to him carrying a paralytic who was carried by four men.”</a:t>
            </a:r>
          </a:p>
          <a:p>
            <a:endParaRPr lang="en-US" sz="4400" dirty="0">
              <a:latin typeface="Times New Roman" panose="02020603050405020304" pitchFamily="18" charset="0"/>
              <a:cs typeface="Times New Roman" panose="02020603050405020304" pitchFamily="18" charset="0"/>
            </a:endParaRPr>
          </a:p>
          <a:p>
            <a:pPr marL="0" indent="0">
              <a:buNone/>
            </a:pPr>
            <a:r>
              <a:rPr lang="en-US" sz="4400" dirty="0">
                <a:latin typeface="Times New Roman" panose="02020603050405020304" pitchFamily="18" charset="0"/>
                <a:cs typeface="Times New Roman" panose="02020603050405020304" pitchFamily="18" charset="0"/>
              </a:rPr>
              <a:t>Mark 2:5 “When Jesus saw their faith He said to the paralytic, “Son your sins are forgiven you.”</a:t>
            </a:r>
          </a:p>
        </p:txBody>
      </p:sp>
    </p:spTree>
    <p:extLst>
      <p:ext uri="{BB962C8B-B14F-4D97-AF65-F5344CB8AC3E}">
        <p14:creationId xmlns:p14="http://schemas.microsoft.com/office/powerpoint/2010/main" val="1220005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65137-6C17-B912-E062-5339D89939A3}"/>
              </a:ext>
            </a:extLst>
          </p:cNvPr>
          <p:cNvSpPr>
            <a:spLocks noGrp="1"/>
          </p:cNvSpPr>
          <p:nvPr>
            <p:ph type="title"/>
          </p:nvPr>
        </p:nvSpPr>
        <p:spPr>
          <a:xfrm>
            <a:off x="838200" y="365126"/>
            <a:ext cx="10515600" cy="1194404"/>
          </a:xfrm>
        </p:spPr>
        <p:txBody>
          <a:bodyPr/>
          <a:lstStyle/>
          <a:p>
            <a:pPr algn="ctr"/>
            <a:r>
              <a:rPr lang="en-US" dirty="0">
                <a:latin typeface="Times New Roman" panose="02020603050405020304" pitchFamily="18" charset="0"/>
                <a:cs typeface="Times New Roman" panose="02020603050405020304" pitchFamily="18" charset="0"/>
              </a:rPr>
              <a:t>2 Samuel 23:16-18</a:t>
            </a:r>
          </a:p>
        </p:txBody>
      </p:sp>
      <p:sp>
        <p:nvSpPr>
          <p:cNvPr id="3" name="Content Placeholder 2">
            <a:extLst>
              <a:ext uri="{FF2B5EF4-FFF2-40B4-BE49-F238E27FC236}">
                <a16:creationId xmlns:a16="http://schemas.microsoft.com/office/drawing/2014/main" id="{A5F7D436-EC77-8B92-45DB-5FECECD9BD9C}"/>
              </a:ext>
            </a:extLst>
          </p:cNvPr>
          <p:cNvSpPr>
            <a:spLocks noGrp="1"/>
          </p:cNvSpPr>
          <p:nvPr>
            <p:ph idx="1"/>
          </p:nvPr>
        </p:nvSpPr>
        <p:spPr>
          <a:xfrm>
            <a:off x="838200" y="1514650"/>
            <a:ext cx="10751680" cy="4662313"/>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“Then Jonathan, Saul’s son, arose and went to David in the woods and </a:t>
            </a:r>
            <a:r>
              <a:rPr lang="en-US" sz="4000" u="sng" dirty="0">
                <a:latin typeface="Times New Roman" panose="02020603050405020304" pitchFamily="18" charset="0"/>
                <a:cs typeface="Times New Roman" panose="02020603050405020304" pitchFamily="18" charset="0"/>
              </a:rPr>
              <a:t>strengthened his hand in God</a:t>
            </a:r>
            <a:r>
              <a:rPr lang="en-US" sz="4000" dirty="0">
                <a:latin typeface="Times New Roman" panose="02020603050405020304" pitchFamily="18" charset="0"/>
                <a:cs typeface="Times New Roman" panose="02020603050405020304" pitchFamily="18" charset="0"/>
              </a:rPr>
              <a:t>. And he said to him, “Do not fear, for the hand of Saul my father shall not find you. You shall be king over Israel, and I shall be next to you. Even my father Saul knows that.” So the two of them made a covenant before the </a:t>
            </a:r>
            <a:r>
              <a:rPr lang="en-US" sz="4000" cap="small" dirty="0">
                <a:effectLst/>
                <a:latin typeface="Times New Roman" panose="02020603050405020304" pitchFamily="18" charset="0"/>
                <a:cs typeface="Times New Roman" panose="02020603050405020304" pitchFamily="18" charset="0"/>
              </a:rPr>
              <a:t>Lord</a:t>
            </a:r>
            <a:r>
              <a:rPr lang="en-US" sz="4000" dirty="0">
                <a:latin typeface="Times New Roman" panose="02020603050405020304" pitchFamily="18" charset="0"/>
                <a:cs typeface="Times New Roman" panose="02020603050405020304" pitchFamily="18" charset="0"/>
              </a:rPr>
              <a:t>. And David stayed in the woods, and Jonathan went to his own house.”</a:t>
            </a:r>
          </a:p>
        </p:txBody>
      </p:sp>
    </p:spTree>
    <p:extLst>
      <p:ext uri="{BB962C8B-B14F-4D97-AF65-F5344CB8AC3E}">
        <p14:creationId xmlns:p14="http://schemas.microsoft.com/office/powerpoint/2010/main" val="220182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EEF5A-609B-A203-DD57-262C97D05D2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Philippians 2:4</a:t>
            </a:r>
          </a:p>
        </p:txBody>
      </p:sp>
      <p:sp>
        <p:nvSpPr>
          <p:cNvPr id="3" name="Content Placeholder 2">
            <a:extLst>
              <a:ext uri="{FF2B5EF4-FFF2-40B4-BE49-F238E27FC236}">
                <a16:creationId xmlns:a16="http://schemas.microsoft.com/office/drawing/2014/main" id="{F36DC720-35C7-4B61-7BEB-8923495626E8}"/>
              </a:ext>
            </a:extLst>
          </p:cNvPr>
          <p:cNvSpPr>
            <a:spLocks noGrp="1"/>
          </p:cNvSpPr>
          <p:nvPr>
            <p:ph idx="1"/>
          </p:nvPr>
        </p:nvSpPr>
        <p:spPr/>
        <p:txBody>
          <a:bodyPr>
            <a:normAutofit/>
          </a:bodyPr>
          <a:lstStyle/>
          <a:p>
            <a:pPr marL="0" indent="0">
              <a:buNone/>
            </a:pPr>
            <a:r>
              <a:rPr lang="en-US" sz="4400" dirty="0">
                <a:latin typeface="Times New Roman" panose="02020603050405020304" pitchFamily="18" charset="0"/>
                <a:cs typeface="Times New Roman" panose="02020603050405020304" pitchFamily="18" charset="0"/>
              </a:rPr>
              <a:t>“In humility value others above yourselves, not looking to your own interests but each of you to the interests of others.”</a:t>
            </a:r>
          </a:p>
        </p:txBody>
      </p:sp>
    </p:spTree>
    <p:extLst>
      <p:ext uri="{BB962C8B-B14F-4D97-AF65-F5344CB8AC3E}">
        <p14:creationId xmlns:p14="http://schemas.microsoft.com/office/powerpoint/2010/main" val="710487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50199-EE58-2B36-0936-88FA914BA2D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Proverbs 11:25</a:t>
            </a:r>
          </a:p>
        </p:txBody>
      </p:sp>
      <p:sp>
        <p:nvSpPr>
          <p:cNvPr id="3" name="Content Placeholder 2">
            <a:extLst>
              <a:ext uri="{FF2B5EF4-FFF2-40B4-BE49-F238E27FC236}">
                <a16:creationId xmlns:a16="http://schemas.microsoft.com/office/drawing/2014/main" id="{E57CEEAB-0F66-8422-57A7-F0B01419AEC3}"/>
              </a:ext>
            </a:extLst>
          </p:cNvPr>
          <p:cNvSpPr>
            <a:spLocks noGrp="1"/>
          </p:cNvSpPr>
          <p:nvPr>
            <p:ph idx="1"/>
          </p:nvPr>
        </p:nvSpPr>
        <p:spPr/>
        <p:txBody>
          <a:bodyPr>
            <a:normAutofit/>
          </a:bodyPr>
          <a:lstStyle/>
          <a:p>
            <a:pPr marL="0" indent="0">
              <a:buNone/>
            </a:pPr>
            <a:r>
              <a:rPr lang="en-US" sz="4400" dirty="0">
                <a:latin typeface="Times New Roman" panose="02020603050405020304" pitchFamily="18" charset="0"/>
                <a:cs typeface="Times New Roman" panose="02020603050405020304" pitchFamily="18" charset="0"/>
              </a:rPr>
              <a:t>“A generous person will prosper; </a:t>
            </a:r>
            <a:r>
              <a:rPr lang="en-US" sz="4400" dirty="0" err="1">
                <a:latin typeface="Times New Roman" panose="02020603050405020304" pitchFamily="18" charset="0"/>
                <a:cs typeface="Times New Roman" panose="02020603050405020304" pitchFamily="18" charset="0"/>
              </a:rPr>
              <a:t>whover</a:t>
            </a:r>
            <a:r>
              <a:rPr lang="en-US" sz="4400" dirty="0">
                <a:latin typeface="Times New Roman" panose="02020603050405020304" pitchFamily="18" charset="0"/>
                <a:cs typeface="Times New Roman" panose="02020603050405020304" pitchFamily="18" charset="0"/>
              </a:rPr>
              <a:t> refreshes others will be refreshed.”</a:t>
            </a:r>
          </a:p>
        </p:txBody>
      </p:sp>
    </p:spTree>
    <p:extLst>
      <p:ext uri="{BB962C8B-B14F-4D97-AF65-F5344CB8AC3E}">
        <p14:creationId xmlns:p14="http://schemas.microsoft.com/office/powerpoint/2010/main" val="393840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E8BFD-E742-9E34-0DD8-BC6E795BE63F}"/>
              </a:ext>
            </a:extLst>
          </p:cNvPr>
          <p:cNvSpPr>
            <a:spLocks noGrp="1"/>
          </p:cNvSpPr>
          <p:nvPr>
            <p:ph type="title"/>
          </p:nvPr>
        </p:nvSpPr>
        <p:spPr/>
        <p:txBody>
          <a:bodyPr/>
          <a:lstStyle/>
          <a:p>
            <a:endParaRPr lang="en-US"/>
          </a:p>
        </p:txBody>
      </p:sp>
      <p:pic>
        <p:nvPicPr>
          <p:cNvPr id="5" name="Content Placeholder 4" descr="A book cover with text on it&#10;&#10;AI-generated content may be incorrect.">
            <a:extLst>
              <a:ext uri="{FF2B5EF4-FFF2-40B4-BE49-F238E27FC236}">
                <a16:creationId xmlns:a16="http://schemas.microsoft.com/office/drawing/2014/main" id="{7A59D9F8-4165-2A87-FF70-E7DE8FD825D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55212" y="621851"/>
            <a:ext cx="4106227" cy="5970678"/>
          </a:xfrm>
        </p:spPr>
      </p:pic>
    </p:spTree>
    <p:extLst>
      <p:ext uri="{BB962C8B-B14F-4D97-AF65-F5344CB8AC3E}">
        <p14:creationId xmlns:p14="http://schemas.microsoft.com/office/powerpoint/2010/main" val="3114217956"/>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495</TotalTime>
  <Words>434</Words>
  <Application>Microsoft Office PowerPoint</Application>
  <PresentationFormat>Widescreen</PresentationFormat>
  <Paragraphs>31</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Corbel</vt:lpstr>
      <vt:lpstr>Times New Roman</vt:lpstr>
      <vt:lpstr>Depth</vt:lpstr>
      <vt:lpstr>Men of God in Groups</vt:lpstr>
      <vt:lpstr>PowerPoint Presentation</vt:lpstr>
      <vt:lpstr>Ecclesiastes 4:9-12</vt:lpstr>
      <vt:lpstr>PowerPoint Presentation</vt:lpstr>
      <vt:lpstr>Action and Faith</vt:lpstr>
      <vt:lpstr>2 Samuel 23:16-18</vt:lpstr>
      <vt:lpstr>Philippians 2:4</vt:lpstr>
      <vt:lpstr>Proverbs 11:25</vt:lpstr>
      <vt:lpstr>PowerPoint Presentation</vt:lpstr>
      <vt:lpstr>PowerPoint Presentation</vt:lpstr>
      <vt:lpstr>PowerPoint Presentation</vt:lpstr>
      <vt:lpstr>Things to watch for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of God in Groups</dc:title>
  <dc:creator>Bill Roberts</dc:creator>
  <cp:lastModifiedBy>Bill Roberts</cp:lastModifiedBy>
  <cp:revision>3</cp:revision>
  <dcterms:created xsi:type="dcterms:W3CDTF">2025-08-15T21:37:23Z</dcterms:created>
  <dcterms:modified xsi:type="dcterms:W3CDTF">2025-08-16T21:01:34Z</dcterms:modified>
</cp:coreProperties>
</file>